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73" r:id="rId4"/>
    <p:sldId id="390" r:id="rId5"/>
    <p:sldId id="375" r:id="rId6"/>
    <p:sldId id="396" r:id="rId7"/>
    <p:sldId id="404" r:id="rId8"/>
    <p:sldId id="397" r:id="rId9"/>
    <p:sldId id="376" r:id="rId10"/>
    <p:sldId id="377" r:id="rId11"/>
    <p:sldId id="398" r:id="rId12"/>
    <p:sldId id="378" r:id="rId13"/>
    <p:sldId id="399" r:id="rId14"/>
    <p:sldId id="379" r:id="rId15"/>
    <p:sldId id="400" r:id="rId16"/>
    <p:sldId id="380" r:id="rId17"/>
    <p:sldId id="401" r:id="rId18"/>
    <p:sldId id="381" r:id="rId19"/>
    <p:sldId id="382" r:id="rId20"/>
    <p:sldId id="402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27EE71-929F-4402-AB49-D352172203B6}">
          <p14:sldIdLst>
            <p14:sldId id="256"/>
            <p14:sldId id="373"/>
            <p14:sldId id="390"/>
            <p14:sldId id="375"/>
            <p14:sldId id="396"/>
            <p14:sldId id="404"/>
            <p14:sldId id="397"/>
            <p14:sldId id="376"/>
            <p14:sldId id="377"/>
            <p14:sldId id="398"/>
            <p14:sldId id="378"/>
            <p14:sldId id="399"/>
            <p14:sldId id="379"/>
            <p14:sldId id="400"/>
            <p14:sldId id="380"/>
            <p14:sldId id="401"/>
            <p14:sldId id="381"/>
            <p14:sldId id="382"/>
            <p14:sldId id="402"/>
          </p14:sldIdLst>
        </p14:section>
        <p14:section name="Раздел без заголовка" id="{BAEB67BF-6372-48A4-A433-8C906E8662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97" d="100"/>
          <a:sy n="97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FAEC-54E7-4F7F-A93A-87F0A50C3997}" type="datetimeFigureOut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5273"/>
            <a:ext cx="5437821" cy="446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0821-FA11-4CB4-ADB4-9649F8B13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47F4-CDF8-4D94-9DDC-B7C78AFA166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7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0821-FA11-4CB4-ADB4-9649F8B13F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1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0821-FA11-4CB4-ADB4-9649F8B13F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70821-FA11-4CB4-ADB4-9649F8B13F1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B1AE-2544-4B99-942F-28AFDF4CED20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5B9-18CF-4CC5-B007-7405C2EB902C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6BAB-8948-4327-9952-91DC8A3D3154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1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7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7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2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A9F-078C-434D-8956-2421F596396A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3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0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76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2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3D12-89DB-43A8-B59A-1FEF922605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585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E8C0-7CDD-41BE-BA29-F90B751FFCD1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E66D-A803-45BB-9A63-2B3C9E171C55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1EDA-92D0-446A-B999-7AB948B8D586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A81-F04E-497A-85AE-6999EF7F2782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7DB-87AE-4B4B-9CF1-2912C0447D28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0CC-7997-4954-B9D2-909A4B5F2019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5A2F-5F2B-4489-B561-7E11A12AC595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A494-994A-4208-AB82-5FE078C56D6E}" type="datetime1">
              <a:rPr lang="ru-RU" smtClean="0"/>
              <a:pPr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5C33-A2A4-4297-8F88-E3252D763B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A0B6-8C29-41C9-B2EF-FC6AA9F61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37468"/>
            <a:ext cx="8640960" cy="297976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аккредитационному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мониторингу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cap="all" dirty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6021288"/>
            <a:ext cx="7128792" cy="83671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ВЫСШЕЕ ОБРАЗОВАНИЕ</a:t>
            </a:r>
          </a:p>
        </p:txBody>
      </p:sp>
      <p:pic>
        <p:nvPicPr>
          <p:cNvPr id="4" name="Picture 2" descr="C:\Users\astarzeva\Downloads\VSTU-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"/>
            <a:ext cx="1403648" cy="166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4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обучающихся, успешно завершивших обучение по образовательной программе высшего образования, от общей численности обучающихся, поступивших на обучение по соответствующей образовательной программе высшего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1F24A-5275-4664-B288-A2A2BE212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250" t="30391" r="35038" b="55602"/>
          <a:stretch/>
        </p:blipFill>
        <p:spPr>
          <a:xfrm>
            <a:off x="971600" y="1653218"/>
            <a:ext cx="3259936" cy="8358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4B8482-8CC6-4ABF-B1A8-6801A9514A5A}"/>
              </a:ext>
            </a:extLst>
          </p:cNvPr>
          <p:cNvSpPr/>
          <p:nvPr/>
        </p:nvSpPr>
        <p:spPr>
          <a:xfrm>
            <a:off x="431540" y="2981686"/>
            <a:ext cx="4772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a </a:t>
            </a:r>
            <a:r>
              <a:rPr lang="ru-RU" sz="1400" dirty="0"/>
              <a:t>– численность обучающихся, </a:t>
            </a:r>
            <a:r>
              <a:rPr lang="ru-RU" sz="1400" b="1" dirty="0"/>
              <a:t>успешно завершивших </a:t>
            </a:r>
            <a:r>
              <a:rPr lang="ru-RU" sz="1400" dirty="0"/>
              <a:t>обучение по образовательной программе ВО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b</a:t>
            </a:r>
            <a:r>
              <a:rPr lang="ru-RU" sz="1400" b="1" baseline="-25000" dirty="0"/>
              <a:t>1</a:t>
            </a:r>
            <a:r>
              <a:rPr lang="ru-RU" sz="1400" b="1" dirty="0"/>
              <a:t> </a:t>
            </a:r>
            <a:r>
              <a:rPr lang="ru-RU" sz="1400" dirty="0"/>
              <a:t>– общая численность обучающихся, </a:t>
            </a:r>
            <a:r>
              <a:rPr lang="ru-RU" sz="1400" b="1" dirty="0"/>
              <a:t>поступивших на обучение </a:t>
            </a:r>
            <a:r>
              <a:rPr lang="ru-RU" sz="1400" dirty="0"/>
              <a:t>по образовательной программе ВО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b</a:t>
            </a:r>
            <a:r>
              <a:rPr lang="ru-RU" sz="1400" b="1" baseline="-25000" dirty="0"/>
              <a:t>2</a:t>
            </a:r>
            <a:r>
              <a:rPr lang="ru-RU" sz="1400" b="1" dirty="0"/>
              <a:t> </a:t>
            </a:r>
            <a:r>
              <a:rPr lang="ru-RU" sz="1400" dirty="0"/>
              <a:t>– численность обучающихся, </a:t>
            </a:r>
            <a:r>
              <a:rPr lang="ru-RU" sz="1400" b="1" dirty="0"/>
              <a:t>ушедших в академический отпуск,</a:t>
            </a:r>
            <a:r>
              <a:rPr lang="ru-RU" sz="1400" dirty="0"/>
              <a:t> обучающихся, </a:t>
            </a:r>
            <a:r>
              <a:rPr lang="ru-RU" sz="1400" b="1" dirty="0"/>
              <a:t>переведенных на другую образовательную программу, </a:t>
            </a:r>
            <a:r>
              <a:rPr lang="ru-RU" sz="1400" dirty="0"/>
              <a:t>в период нормативного срока освоения ОП ВО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b</a:t>
            </a:r>
            <a:r>
              <a:rPr lang="ru-RU" sz="1400" b="1" baseline="-25000" dirty="0"/>
              <a:t>3</a:t>
            </a:r>
            <a:r>
              <a:rPr lang="ru-RU" sz="1400" b="1" dirty="0"/>
              <a:t> </a:t>
            </a:r>
            <a:r>
              <a:rPr lang="ru-RU" sz="1400" dirty="0"/>
              <a:t>– общая численность обучающихся, </a:t>
            </a:r>
            <a:r>
              <a:rPr lang="ru-RU" sz="1400" b="1" dirty="0"/>
              <a:t>вышедших из академического отпуска, </a:t>
            </a:r>
            <a:r>
              <a:rPr lang="ru-RU" sz="1400" dirty="0"/>
              <a:t>а также обучающихся, </a:t>
            </a:r>
            <a:r>
              <a:rPr lang="ru-RU" sz="1400" b="1" dirty="0"/>
              <a:t>зачисленных </a:t>
            </a:r>
            <a:r>
              <a:rPr lang="ru-RU" sz="1400" dirty="0"/>
              <a:t>на образовательную программу ВО </a:t>
            </a:r>
            <a:r>
              <a:rPr lang="ru-RU" sz="1400" b="1" dirty="0"/>
              <a:t>внутри организации </a:t>
            </a:r>
            <a:r>
              <a:rPr lang="ru-RU" sz="1400" dirty="0"/>
              <a:t>ВО и (или) </a:t>
            </a:r>
            <a:r>
              <a:rPr lang="ru-RU" sz="1400" b="1" dirty="0"/>
              <a:t>из других организаций </a:t>
            </a:r>
            <a:r>
              <a:rPr lang="ru-RU" sz="1400" dirty="0"/>
              <a:t>ВО в период нормативного срока освоения ОП 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B779E-5E61-4750-BD00-A1B328AE9BDF}"/>
              </a:ext>
            </a:extLst>
          </p:cNvPr>
          <p:cNvSpPr txBox="1"/>
          <p:nvPr/>
        </p:nvSpPr>
        <p:spPr>
          <a:xfrm>
            <a:off x="5731902" y="1742556"/>
            <a:ext cx="2954898" cy="2015936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преимущественно по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показателя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иностранные студенты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0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707904" y="1916832"/>
          <a:ext cx="5256584" cy="185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181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ru-RU" sz="1800" b="1" baseline="0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более</a:t>
                      </a:r>
                      <a:endParaRPr lang="ru-RU" sz="1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800" b="1" baseline="0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30% до 49%</a:t>
                      </a:r>
                      <a:endParaRPr lang="ru-RU" sz="1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81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916832"/>
            <a:ext cx="324036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выпуску 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861048"/>
            <a:ext cx="879499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algn="ctr"/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успешно завершивших обучение по договорам о целевом обучении по ОП ВО;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обучающихся, заключивших договор о целевом обучении по ОП ВО в течение всего периода обучения на ОП ВО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3681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обучающихся по договорам о целевом обучении, успешно завершивших обучение по образовательной программе высшего образования, в общей численности обучающихся по договорам о целевом обучении по соответствующей образовательной программе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6139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4" cy="13681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обучающихся по договорам о целевом обучении, успешно завершивших обучение по образовательной программе высшего образования, в общей численности обучающихся по договорам о целевом обучении по соответствующей образовательной программе высшего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5C62AA-3810-4AAE-9129-F47BBC41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250" t="26189" r="41338" b="57003"/>
          <a:stretch/>
        </p:blipFill>
        <p:spPr>
          <a:xfrm>
            <a:off x="971599" y="2095564"/>
            <a:ext cx="2789998" cy="10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F5F6B-ED79-4F28-8A2A-9D35307FD0EA}"/>
              </a:ext>
            </a:extLst>
          </p:cNvPr>
          <p:cNvSpPr txBox="1"/>
          <p:nvPr/>
        </p:nvSpPr>
        <p:spPr>
          <a:xfrm>
            <a:off x="5868144" y="2294578"/>
            <a:ext cx="2592288" cy="3323987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преимущественно по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выпуска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завершивших обучение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о целевом обучении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отчисленных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окончанием обучения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сроком получения образования по ОП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5E86B-9D12-4245-833D-03FA79B42B89}"/>
              </a:ext>
            </a:extLst>
          </p:cNvPr>
          <p:cNvSpPr txBox="1"/>
          <p:nvPr/>
        </p:nvSpPr>
        <p:spPr>
          <a:xfrm>
            <a:off x="457200" y="3555585"/>
            <a:ext cx="4608511" cy="2308324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cs typeface="Times New Roman" panose="02020603050405020304" pitchFamily="18" charset="0"/>
              </a:rPr>
              <a:t>численность обучающихся, </a:t>
            </a:r>
            <a:r>
              <a:rPr lang="ru-RU" sz="1600" b="1" dirty="0">
                <a:cs typeface="Times New Roman" panose="02020603050405020304" pitchFamily="18" charset="0"/>
              </a:rPr>
              <a:t>успешно завершивших </a:t>
            </a:r>
            <a:r>
              <a:rPr lang="ru-RU" sz="1600" dirty="0">
                <a:cs typeface="Times New Roman" panose="02020603050405020304" pitchFamily="18" charset="0"/>
              </a:rPr>
              <a:t>обучение по договорам о целевом обучении по ОП ВО;</a:t>
            </a:r>
          </a:p>
          <a:p>
            <a:pPr algn="just"/>
            <a:r>
              <a:rPr lang="ru-RU" sz="1600" dirty="0"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600" b="1" dirty="0">
                <a:cs typeface="Times New Roman" panose="02020603050405020304" pitchFamily="18" charset="0"/>
              </a:rPr>
              <a:t>b </a:t>
            </a:r>
            <a:r>
              <a:rPr lang="ru-RU" sz="1600" dirty="0">
                <a:cs typeface="Times New Roman" panose="02020603050405020304" pitchFamily="18" charset="0"/>
              </a:rPr>
              <a:t>– общая численность обучающихся, </a:t>
            </a:r>
            <a:r>
              <a:rPr lang="ru-RU" sz="1600" b="1" dirty="0">
                <a:cs typeface="Times New Roman" panose="02020603050405020304" pitchFamily="18" charset="0"/>
              </a:rPr>
              <a:t>заключивших договор </a:t>
            </a:r>
            <a:r>
              <a:rPr lang="ru-RU" sz="1600" dirty="0">
                <a:cs typeface="Times New Roman" panose="02020603050405020304" pitchFamily="18" charset="0"/>
              </a:rPr>
              <a:t>о целевом обучении по образовательной программе высшего образования </a:t>
            </a:r>
            <a:r>
              <a:rPr lang="ru-RU" sz="1600" b="1" dirty="0">
                <a:cs typeface="Times New Roman" panose="02020603050405020304" pitchFamily="18" charset="0"/>
              </a:rPr>
              <a:t>в течение всего периода обучения </a:t>
            </a:r>
            <a:r>
              <a:rPr lang="ru-RU" sz="1600" dirty="0">
                <a:cs typeface="Times New Roman" panose="02020603050405020304" pitchFamily="18" charset="0"/>
              </a:rPr>
              <a:t>на ОП ВО</a:t>
            </a:r>
          </a:p>
        </p:txBody>
      </p:sp>
    </p:spTree>
    <p:extLst>
      <p:ext uri="{BB962C8B-B14F-4D97-AF65-F5344CB8AC3E}">
        <p14:creationId xmlns:p14="http://schemas.microsoft.com/office/powerpoint/2010/main" val="299636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355976" y="1412776"/>
          <a:ext cx="4608511" cy="193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84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7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412777"/>
            <a:ext cx="410445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старшему курсу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уч.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896448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algn="ctr"/>
            <a:endParaRPr lang="ru-RU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ставок, занимаемых НПР с ученой степенью и (или) ученым званием (в том числе богословскими учеными степенями и званиями) и лицами, приравненными к ним, участвующими в реализации ОП ВО, в том числе внешние совместители, а также количество ставок, эквивалентное нагрузке, осуществляемой лицами, работающими по договорам ГПХ;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ставок, занимаемых НПР, участвующими в реализации ОП ВО</a:t>
            </a: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967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7136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967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76D101-F1A3-46FC-9831-9180B595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250" t="57604" r="43700" b="26989"/>
          <a:stretch/>
        </p:blipFill>
        <p:spPr>
          <a:xfrm>
            <a:off x="1259632" y="1916832"/>
            <a:ext cx="2480360" cy="974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EFC85B-E006-4662-BE57-3D48D9DC1E6D}"/>
              </a:ext>
            </a:extLst>
          </p:cNvPr>
          <p:cNvSpPr txBox="1"/>
          <p:nvPr/>
        </p:nvSpPr>
        <p:spPr>
          <a:xfrm>
            <a:off x="179512" y="3284984"/>
            <a:ext cx="4824536" cy="2246769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a </a:t>
            </a:r>
            <a:r>
              <a:rPr lang="ru-RU" sz="1400" dirty="0"/>
              <a:t>– количество ставок, занимаемых научно-педагогическими работниками </a:t>
            </a:r>
            <a:r>
              <a:rPr lang="ru-RU" sz="1400" b="1" dirty="0"/>
              <a:t>с ученой степенью и (или) ученым званием </a:t>
            </a:r>
            <a:r>
              <a:rPr lang="ru-RU" sz="1400" dirty="0"/>
              <a:t>и </a:t>
            </a:r>
            <a:r>
              <a:rPr lang="ru-RU" sz="1400" b="1" dirty="0"/>
              <a:t>лицами, приравненными к ним</a:t>
            </a:r>
            <a:r>
              <a:rPr lang="ru-RU" sz="1400" dirty="0"/>
              <a:t>, участвующими в реализации ОП ВО, </a:t>
            </a:r>
            <a:r>
              <a:rPr lang="ru-RU" sz="1400" b="1" dirty="0"/>
              <a:t>в том числе внешние совместители</a:t>
            </a:r>
            <a:r>
              <a:rPr lang="ru-RU" sz="1400" dirty="0"/>
              <a:t>, а также количество ставок, эквивалентное нагрузке, осуществляемой лицами, работающими по </a:t>
            </a:r>
            <a:r>
              <a:rPr lang="ru-RU" sz="1400" b="1" dirty="0"/>
              <a:t>договорам гражданско-правового характера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b </a:t>
            </a:r>
            <a:r>
              <a:rPr lang="ru-RU" sz="1400" dirty="0"/>
              <a:t>– </a:t>
            </a:r>
            <a:r>
              <a:rPr lang="ru-RU" sz="1400" b="1" dirty="0"/>
              <a:t>общее количество ставок</a:t>
            </a:r>
            <a:r>
              <a:rPr lang="ru-RU" sz="1400" dirty="0"/>
              <a:t>, занимаемых лицами, участвующими в реализации ОП ВО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88C43-F310-47BC-A9FE-B8776C7C2C56}"/>
              </a:ext>
            </a:extLst>
          </p:cNvPr>
          <p:cNvSpPr txBox="1"/>
          <p:nvPr/>
        </p:nvSpPr>
        <p:spPr>
          <a:xfrm>
            <a:off x="5796136" y="1757376"/>
            <a:ext cx="2703300" cy="4154984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преимущественно по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сведения о НПР, задействованных в реализации ОП ВО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проводится аккредитационный мониторинг,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старшем курсе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обучающемся по данной ОП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НПР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ученой степенью и (или) ученым званием приравниваются лица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награды, международные почетные звания или премии и (или) государственные почетные звания в соответствующей профессиональной сфере, и (или) являющиеся лауреатами государственных премий в соответствующей профессиональной сфере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1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635896" y="1484785"/>
          <a:ext cx="5328592" cy="205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4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484784"/>
            <a:ext cx="338437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старшему курсу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6-2027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уч.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026186"/>
            <a:ext cx="8939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ставок, занимаемых работниками из числа руководителей и (или) работников организаций, деятельность которых связана с направленностью (профилем) реализуемой ОП (имеющих стаж работы в данной профессиональной области), участвующими в реализации ОП ВО, в том числе внешние совместители, а также количество ставок, эквивалентное нагрузке, осуществляемой лицами, работающими по договорам ГПХ;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ставок, занимаемых лицами, участвующими в реализации ОП 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4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50A15C-9D9B-4EFB-84E8-6FA12A0E0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613" t="37394" r="41337" b="46702"/>
          <a:stretch/>
        </p:blipFill>
        <p:spPr>
          <a:xfrm>
            <a:off x="1475656" y="2132856"/>
            <a:ext cx="2396752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20579-5F87-4133-840B-DFC55E525BD3}"/>
              </a:ext>
            </a:extLst>
          </p:cNvPr>
          <p:cNvSpPr txBox="1"/>
          <p:nvPr/>
        </p:nvSpPr>
        <p:spPr>
          <a:xfrm>
            <a:off x="395536" y="3527092"/>
            <a:ext cx="4824536" cy="2292935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/>
              <a:t>a </a:t>
            </a:r>
            <a:r>
              <a:rPr lang="ru-RU" sz="1300" dirty="0"/>
              <a:t>– количество ставок, занимаемых работниками из числа </a:t>
            </a:r>
            <a:r>
              <a:rPr lang="ru-RU" sz="1300" b="1" dirty="0"/>
              <a:t>руководителей и (или) работников </a:t>
            </a:r>
            <a:r>
              <a:rPr lang="ru-RU" sz="1300" dirty="0"/>
              <a:t>организаций, деятельность которых связана с направленностью (профилем) реализуемой ОП (имеющих </a:t>
            </a:r>
            <a:r>
              <a:rPr lang="ru-RU" sz="1300" b="1" dirty="0"/>
              <a:t>стаж </a:t>
            </a:r>
            <a:r>
              <a:rPr lang="ru-RU" sz="1300" dirty="0"/>
              <a:t>работы в данной профессиональной области), участвующими в реализации ОП ВО, в том числе </a:t>
            </a:r>
            <a:r>
              <a:rPr lang="ru-RU" sz="1300" b="1" dirty="0"/>
              <a:t>внешние совместители</a:t>
            </a:r>
            <a:r>
              <a:rPr lang="ru-RU" sz="1300" dirty="0"/>
              <a:t>, а также количество ставок, эквивалентное нагрузке, осуществляемой лицами, работающими по </a:t>
            </a:r>
            <a:r>
              <a:rPr lang="ru-RU" sz="1300" b="1" dirty="0"/>
              <a:t>договорам гражданско-правового характера</a:t>
            </a:r>
            <a:r>
              <a:rPr lang="ru-RU" sz="1300" dirty="0"/>
              <a:t>;</a:t>
            </a:r>
          </a:p>
          <a:p>
            <a:pPr algn="just"/>
            <a:r>
              <a:rPr lang="ru-RU" sz="1300" dirty="0"/>
              <a:t> </a:t>
            </a:r>
          </a:p>
          <a:p>
            <a:pPr algn="just"/>
            <a:r>
              <a:rPr lang="ru-RU" sz="1300" b="1" dirty="0"/>
              <a:t>b </a:t>
            </a:r>
            <a:r>
              <a:rPr lang="ru-RU" sz="1300" dirty="0"/>
              <a:t>– </a:t>
            </a:r>
            <a:r>
              <a:rPr lang="ru-RU" sz="1300" b="1" dirty="0"/>
              <a:t>общее количество ставок</a:t>
            </a:r>
            <a:r>
              <a:rPr lang="ru-RU" sz="1300" dirty="0"/>
              <a:t>, занимаемых лицами, участвующими в реализации ОП ВО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759FC-A005-468D-9EED-27ABB42237DC}"/>
              </a:ext>
            </a:extLst>
          </p:cNvPr>
          <p:cNvSpPr txBox="1"/>
          <p:nvPr/>
        </p:nvSpPr>
        <p:spPr>
          <a:xfrm>
            <a:off x="5796136" y="1757376"/>
            <a:ext cx="2703300" cy="4062651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преимущественно по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сведения о работниках, задействованных в реализации ОП 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проводится аккредитационный мониторинг,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старшем курсе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обучающемся по данной ОП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работники, участвующие в реализации ОПОП , в т.ч.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из числа руководителей и (или) работников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(или) образовательных организаций, деятельность которых связана с направленностью (профилем) реализуемой ОП  (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стаж работы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профессиональной области)</a:t>
            </a:r>
          </a:p>
        </p:txBody>
      </p:sp>
    </p:spTree>
    <p:extLst>
      <p:ext uri="{BB962C8B-B14F-4D97-AF65-F5344CB8AC3E}">
        <p14:creationId xmlns:p14="http://schemas.microsoft.com/office/powerpoint/2010/main" val="359633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707904" y="1268760"/>
          <a:ext cx="5256584" cy="139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1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имеется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96752"/>
            <a:ext cx="324036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за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83128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algn="ctr"/>
            <a:endParaRPr lang="ru-RU" b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ЛНА о внутренней системе оценки качества образования;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включающий информацию 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работодателей и (или) их объединений, иных юридических и (или) физических лиц об удовлетворенности качеством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педагогических и научных работников организации ВО об удовлетворенности условиями и организацией образовательной деятельности в рамках реализации ОП ВО;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обучающихся организации ВО об удовлетворенности условиями, содержанием, организацией и качеством образовательного процесса в целом и отдельных дисциплин (модулей) и практик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Наличие внутренней системы оценки качества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635896" y="1340768"/>
          <a:ext cx="53285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48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8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и более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8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 до 75%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9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340768"/>
            <a:ext cx="32403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выпуска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096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выпускников, завершивших обучение по ОП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г., которые осуществляли трудовую деятельность по трудовому договору, договору ГПХ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и /или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выпускников, завершивших обучение по ОП, являвшихся действующими предпринимателями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и/или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выпускников организаций ВО, завершивших обучение по ОП ВО являвшихся самозанятыми (применявшими специальный налоговый режим «Налог на профессиональный доход»)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и/или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выпускников, завершивших обучение по ОП, учтенных в АМ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выпускников, завершивших обучение по ОП, продолживших обучение в организациях, осуществляющих образовательную деятельность в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и/или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Доля выпускников, трудоустроившихся в течение календарного года, следующего за годом выпуска, в общей численности выпускников организации высшего образования обучавшихся по образовательным программам высшего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8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12961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Доля выпускников, трудоустроившихся в течение календарного года, следующего за годом выпуска, в общей численности выпускников организации высшего образования обучавшихся по образовательным программам высшего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7F0584-4789-499A-8A17-2EFD4451B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525" t="23387" r="30313" b="59805"/>
          <a:stretch/>
        </p:blipFill>
        <p:spPr>
          <a:xfrm>
            <a:off x="1187624" y="1572555"/>
            <a:ext cx="3672408" cy="8640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836473-4CB3-4F0E-9499-7C9AD6DCE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838" t="28990" r="10625" b="7980"/>
          <a:stretch/>
        </p:blipFill>
        <p:spPr>
          <a:xfrm>
            <a:off x="143508" y="2735954"/>
            <a:ext cx="5979863" cy="2664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FA29D1-658D-4CFF-B7E2-DDD68056DC0B}"/>
              </a:ext>
            </a:extLst>
          </p:cNvPr>
          <p:cNvSpPr txBox="1"/>
          <p:nvPr/>
        </p:nvSpPr>
        <p:spPr>
          <a:xfrm>
            <a:off x="6358938" y="1611762"/>
            <a:ext cx="2327862" cy="397031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по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программе по очной форме</a:t>
            </a:r>
          </a:p>
          <a:p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одновременного наличия у выпускника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статусов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из статусов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порядке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приоритету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"трудоустроенный";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2)"индивидуальный предприниматель";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"самозанятый";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«продолживший обучение» не учитывается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показателя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иностранные студенты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A0B17-CD0F-4966-90E8-B1A859CBB353}"/>
              </a:ext>
            </a:extLst>
          </p:cNvPr>
          <p:cNvSpPr txBox="1"/>
          <p:nvPr/>
        </p:nvSpPr>
        <p:spPr>
          <a:xfrm>
            <a:off x="95164" y="5749019"/>
            <a:ext cx="8149244" cy="100800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используются сведения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трудовой и иной деятельности граждан,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отсутствующие в Фонде пенсионного и социального страхования РФ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проходившие службу в армии (в том числе по призыву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службе в органах и организациях, пенсионное обеспечение которых осуществляется иными органами и организациями, кроме Фонда пенсионного и социального страхования РФ.</a:t>
            </a:r>
          </a:p>
          <a:p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4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51" y="548680"/>
            <a:ext cx="8352928" cy="407802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u="sng" dirty="0">
                <a:solidFill>
                  <a:srgbClr val="002060"/>
                </a:solidFill>
                <a:cs typeface="Arial" pitchFamily="34" charset="0"/>
              </a:rPr>
              <a:t>Внутренний аккредитационный мониторинг</a:t>
            </a:r>
            <a:endParaRPr lang="ru-RU" sz="2200" u="sng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" y="993522"/>
            <a:ext cx="205493" cy="18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pPr defTabSz="914310"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B0F1A-A166-4728-871A-1477BC5CB655}"/>
              </a:ext>
            </a:extLst>
          </p:cNvPr>
          <p:cNvSpPr txBox="1"/>
          <p:nvPr/>
        </p:nvSpPr>
        <p:spPr>
          <a:xfrm>
            <a:off x="4139958" y="3338164"/>
            <a:ext cx="184718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EFE90-9FDF-43D2-B717-48D38A626FCC}"/>
              </a:ext>
            </a:extLst>
          </p:cNvPr>
          <p:cNvSpPr txBox="1"/>
          <p:nvPr/>
        </p:nvSpPr>
        <p:spPr>
          <a:xfrm>
            <a:off x="502978" y="1700808"/>
            <a:ext cx="8138043" cy="2505167"/>
          </a:xfrm>
          <a:prstGeom prst="rect">
            <a:avLst/>
          </a:prstGeom>
          <a:solidFill>
            <a:schemeClr val="bg1"/>
          </a:solidFill>
          <a:ln>
            <a:noFill/>
            <a:prstDash val="lgDashDot"/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1F3346"/>
                </a:solidFill>
                <a:cs typeface="Arial" panose="020B0604020202020204" pitchFamily="34" charset="0"/>
              </a:rPr>
              <a:t>Критерии отбора образовательных программ высшего образования </a:t>
            </a:r>
          </a:p>
          <a:p>
            <a:pPr algn="ctr"/>
            <a:endParaRPr lang="ru-RU" sz="20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выпуска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году;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набора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году;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студентов </a:t>
            </a: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образовательной программе;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F3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аккредитации</a:t>
            </a:r>
            <a:endParaRPr lang="ru-R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0"/>
            <a:ext cx="8928992" cy="5555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-16103"/>
            <a:ext cx="8856984" cy="706091"/>
          </a:xfrm>
        </p:spPr>
        <p:txBody>
          <a:bodyPr>
            <a:normAutofit fontScale="90000"/>
          </a:bodyPr>
          <a:lstStyle/>
          <a:p>
            <a:pPr lvl="0"/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АККРЕДИТАЦИОННОГО МОНИТОРИНГА (ВО)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04D91C9-7923-468D-A702-15ECA1C99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7203"/>
              </p:ext>
            </p:extLst>
          </p:nvPr>
        </p:nvGraphicFramePr>
        <p:xfrm>
          <a:off x="540000" y="1399313"/>
          <a:ext cx="8146800" cy="53420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27746">
                  <a:extLst>
                    <a:ext uri="{9D8B030D-6E8A-4147-A177-3AD203B41FA5}">
                      <a16:colId xmlns:a16="http://schemas.microsoft.com/office/drawing/2014/main" val="1473861102"/>
                    </a:ext>
                  </a:extLst>
                </a:gridCol>
                <a:gridCol w="2182421">
                  <a:extLst>
                    <a:ext uri="{9D8B030D-6E8A-4147-A177-3AD203B41FA5}">
                      <a16:colId xmlns:a16="http://schemas.microsoft.com/office/drawing/2014/main" val="899394358"/>
                    </a:ext>
                  </a:extLst>
                </a:gridCol>
                <a:gridCol w="1536633">
                  <a:extLst>
                    <a:ext uri="{9D8B030D-6E8A-4147-A177-3AD203B41FA5}">
                      <a16:colId xmlns:a16="http://schemas.microsoft.com/office/drawing/2014/main" val="62237987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Критериальное значение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баллов</a:t>
                      </a: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36718"/>
                  </a:ext>
                </a:extLst>
              </a:tr>
              <a:tr h="2100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ЕГЭ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 применяется для магистратуры)</a:t>
                      </a: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баллов и более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678878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60 до 65 баллов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92802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60 баллов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90174"/>
                  </a:ext>
                </a:extLst>
              </a:tr>
              <a:tr h="2100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вступительных испытаний (ЕГЭ и ДВИ)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</a:t>
                      </a:r>
                      <a:r>
                        <a:rPr lang="ru-RU" sz="13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 применяется для магистратуры)</a:t>
                      </a: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баллов и более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589417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60 до 65 баллов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7240"/>
                  </a:ext>
                </a:extLst>
              </a:tr>
              <a:tr h="22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60 баллов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97290"/>
                  </a:ext>
                </a:extLst>
              </a:tr>
              <a:tr h="21006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ЭИОС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306285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28135"/>
                  </a:ext>
                </a:extLst>
              </a:tr>
              <a:tr h="2100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успешно завершивших обучение обучающихся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и более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45697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50% до 69%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25487"/>
                  </a:ext>
                </a:extLst>
              </a:tr>
              <a:tr h="22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248629"/>
                  </a:ext>
                </a:extLst>
              </a:tr>
              <a:tr h="2100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целевиков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и более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865203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30% до 49%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30164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30%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141533"/>
                  </a:ext>
                </a:extLst>
              </a:tr>
              <a:tr h="2100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остепененных НПР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 ФГОС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13983"/>
                  </a:ext>
                </a:extLst>
              </a:tr>
              <a:tr h="215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 ФГОС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709769"/>
                  </a:ext>
                </a:extLst>
              </a:tr>
              <a:tr h="2100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специалистов-практиков-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 ФГОС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471641"/>
                  </a:ext>
                </a:extLst>
              </a:tr>
              <a:tr h="220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 ФГОС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157222"/>
                  </a:ext>
                </a:extLst>
              </a:tr>
              <a:tr h="21006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внутренней системы оценки качества образования 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733375"/>
                  </a:ext>
                </a:extLst>
              </a:tr>
              <a:tr h="263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98471"/>
                  </a:ext>
                </a:extLst>
              </a:tr>
              <a:tr h="2100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трудоустроившихся выпускников- АП</a:t>
                      </a:r>
                      <a:r>
                        <a:rPr lang="ru-RU" sz="13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 применяется для магистратуры)</a:t>
                      </a: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и более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755255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50% до 75%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390723"/>
                  </a:ext>
                </a:extLst>
              </a:tr>
              <a:tr h="21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9" marR="6301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102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679DC4-BE82-445F-B1F9-463AEC1D7875}"/>
              </a:ext>
            </a:extLst>
          </p:cNvPr>
          <p:cNvSpPr txBox="1"/>
          <p:nvPr/>
        </p:nvSpPr>
        <p:spPr>
          <a:xfrm>
            <a:off x="540000" y="562459"/>
            <a:ext cx="8172000" cy="78483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</a:rPr>
              <a:t>Пороговое значение итогового балла для прохождения аккредитационного мониторинга </a:t>
            </a:r>
          </a:p>
          <a:p>
            <a:r>
              <a:rPr lang="ru-RU" sz="1500" b="1" dirty="0">
                <a:solidFill>
                  <a:srgbClr val="FF0000"/>
                </a:solidFill>
              </a:rPr>
              <a:t>70</a:t>
            </a:r>
            <a:r>
              <a:rPr lang="ru-RU" sz="1500" b="1" dirty="0">
                <a:solidFill>
                  <a:srgbClr val="002060"/>
                </a:solidFill>
              </a:rPr>
              <a:t> для бакалавриата и специалитета</a:t>
            </a:r>
          </a:p>
          <a:p>
            <a:r>
              <a:rPr lang="ru-RU" sz="1500" b="1" dirty="0">
                <a:solidFill>
                  <a:srgbClr val="FF0000"/>
                </a:solidFill>
              </a:rPr>
              <a:t>60</a:t>
            </a:r>
            <a:r>
              <a:rPr lang="ru-RU" sz="1500" b="1" dirty="0">
                <a:solidFill>
                  <a:srgbClr val="002060"/>
                </a:solidFill>
              </a:rPr>
              <a:t> для магистратуры</a:t>
            </a:r>
            <a:endParaRPr lang="ru-RU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94720"/>
              </p:ext>
            </p:extLst>
          </p:nvPr>
        </p:nvGraphicFramePr>
        <p:xfrm>
          <a:off x="4427984" y="1173481"/>
          <a:ext cx="4536504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и более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60 до 65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8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 60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371703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значение баллов ЕГЭ обучающихся, зачисленных на обучение по бюджету;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значение баллов ЕГЭ обучающихся, зачисленных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зачисленных по бюджету;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зачисленных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учебных предметов ЕГЭ, учитываемых при вступительных испытаниях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3"/>
            <a:ext cx="362116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приемной кампании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балл ЕГЭ обучающихся, принятых по его результатам на обучение по программам бакалавриата и специалитета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26E958-7AEA-4DC4-880F-FB89211E6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013" t="59805" r="34250" b="19185"/>
          <a:stretch/>
        </p:blipFill>
        <p:spPr>
          <a:xfrm>
            <a:off x="755577" y="1508377"/>
            <a:ext cx="3500046" cy="1128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5A0F29-DBC9-463E-B10C-B75C6299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264" t="19103" r="9050" b="9764"/>
          <a:stretch/>
        </p:blipFill>
        <p:spPr>
          <a:xfrm>
            <a:off x="135983" y="3266178"/>
            <a:ext cx="5098155" cy="23950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CA2534-C1D3-4528-BB42-D4766EEEBA02}"/>
              </a:ext>
            </a:extLst>
          </p:cNvPr>
          <p:cNvSpPr txBox="1"/>
          <p:nvPr/>
        </p:nvSpPr>
        <p:spPr>
          <a:xfrm>
            <a:off x="5789039" y="1382286"/>
            <a:ext cx="2897761" cy="449353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осуществляется преимущественно по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зачисленные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вступительных испытаний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средний балл ЕГЭ приравнивается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баллам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за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  <a:p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зачисленные на обучение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установленной квоты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т.ч. квоты приема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целевое обучение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отдельной квоты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зачисленные на обучение по результатам вступительных испытаний, </a:t>
            </a:r>
            <a:r>
              <a:rPr lang="ru-RU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организацией самостоятельно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C70DF-449B-4EBC-BFDB-F68464BB61C0}"/>
              </a:ext>
            </a:extLst>
          </p:cNvPr>
          <p:cNvSpPr txBox="1"/>
          <p:nvPr/>
        </p:nvSpPr>
        <p:spPr>
          <a:xfrm>
            <a:off x="582474" y="6087612"/>
            <a:ext cx="7979053" cy="307777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учитываются обучающиеся, поступившие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по результатам ЕГЭ </a:t>
            </a: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04916"/>
            <a:ext cx="8712968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52460"/>
              </p:ext>
            </p:extLst>
          </p:nvPr>
        </p:nvGraphicFramePr>
        <p:xfrm>
          <a:off x="4212940" y="1389323"/>
          <a:ext cx="4680520" cy="213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58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баллов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и более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60 до 65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 60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361012"/>
            <a:ext cx="38884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приемной кампании  2025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33206"/>
            <a:ext cx="8856984" cy="322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algn="ctr"/>
            <a:endParaRPr lang="ru-RU" sz="15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Суммарное значение баллов ДВИ обучающихся, зачисленных на обучение за счет средств соответствующих бюджетов бюджетной системы РФ;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значение ДВИ обучающихся, зачисленных с оплатой стоимости обучения физическими и юридическими лицами;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зачисленных на обучение за счет средств соответствующих бюджетов бюджетной системы РФ;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зачисленных с оплатой стоимости обучения физическими и юридическими лицами</a:t>
            </a:r>
          </a:p>
          <a:p>
            <a:pPr marL="342900" indent="-3429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ДВИ</a:t>
            </a: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79512" y="60066"/>
            <a:ext cx="8713948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8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08012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2A09D-D582-4F07-B9DB-3157B2C3BA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00" t="18747" r="28333" b="67069"/>
          <a:stretch/>
        </p:blipFill>
        <p:spPr>
          <a:xfrm>
            <a:off x="1877421" y="1524893"/>
            <a:ext cx="5070843" cy="7519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4014F-22A0-4175-94D3-5ACC9581A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588" t="18876" r="28333" b="69051"/>
          <a:stretch/>
        </p:blipFill>
        <p:spPr>
          <a:xfrm>
            <a:off x="1877423" y="2975925"/>
            <a:ext cx="5070842" cy="746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50E25-5106-4377-AE50-E3E83EE0DC21}"/>
              </a:ext>
            </a:extLst>
          </p:cNvPr>
          <p:cNvSpPr txBox="1"/>
          <p:nvPr/>
        </p:nvSpPr>
        <p:spPr>
          <a:xfrm>
            <a:off x="755576" y="4221088"/>
            <a:ext cx="7920880" cy="1246495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среднего балла ДВИ осуществляется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среднему баллу ЕГЭ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результаты ДВИ, переведенные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100-балльную шкалу оценивания</a:t>
            </a:r>
          </a:p>
          <a:p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8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25707"/>
              </p:ext>
            </p:extLst>
          </p:nvPr>
        </p:nvGraphicFramePr>
        <p:xfrm>
          <a:off x="3707904" y="764704"/>
          <a:ext cx="52565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2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b="1" baseline="0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имеется </a:t>
                      </a:r>
                      <a:endParaRPr lang="ru-RU" sz="20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764703"/>
            <a:ext cx="32403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учебный год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522430"/>
            <a:ext cx="87849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(электронные ссылки на документы)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доступе к сети «Интернет»;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ЛНА об ЭИОС;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доступа к ЭБС;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доступа к электронным образовательным ресурсам и (или) профессиональным базам данных (подборкам информационных ресурсов по тематикам) в соответствии с содержанием реализуемой ОП ВО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возможности взаимодействия педагогических работников с обучающимися (личные кабинеты обучающихся и преподавателей) в ЭИОС;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доступе к электронному расписанию;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возможности формирования электронного портфолио обучающихся, в том числе сохранения их работ и оценок за эти работы;</a:t>
            </a:r>
          </a:p>
          <a:p>
            <a:pPr indent="-342900" algn="just">
              <a:buFont typeface="Wingdings" pitchFamily="2" charset="2"/>
              <a:buChar char="ü"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доступе к учебным планам, рабочим программам дисциплин (модулей), программам практик, электронным учебным изданиям и электронным образовательным ресурсам, указанным в рабочих программах дисциплин (модулей), программах практик по ОП</a:t>
            </a: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Наличие электронной информационно-образовательной среды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18959"/>
              </p:ext>
            </p:extLst>
          </p:nvPr>
        </p:nvGraphicFramePr>
        <p:xfrm>
          <a:off x="3707904" y="1700808"/>
          <a:ext cx="5328592" cy="178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53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ru-RU" sz="1800" b="1" baseline="0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более</a:t>
                      </a:r>
                      <a:endParaRPr lang="ru-RU" sz="1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800" b="1" baseline="0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 до 69%</a:t>
                      </a:r>
                      <a:endParaRPr lang="ru-RU" sz="1800" b="1" dirty="0">
                        <a:solidFill>
                          <a:srgbClr val="19254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9254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700808"/>
            <a:ext cx="331236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выпуску 202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645024"/>
            <a:ext cx="87229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необходимая для расчета показателя</a:t>
            </a:r>
          </a:p>
          <a:p>
            <a:pPr algn="ctr"/>
            <a:endParaRPr lang="ru-RU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успешно завершивших обучение по ОП ВО;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обучающихся, поступивших на обучение по ОП ВО;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ушедших в академический отпуск, обучающихся, переведенных на другую ОП в период нормативного срока освоения ОП ВО;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обучающихся, вышедших из академического отпуска, а также обучающихся, зачисленных на ОП ВО внутри организации ВО и (или) из других организаций ВО в период нормативного срока освоения ОП 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Доля обучающихся, успешно завершивших обучение по образовательной программе высшего образования, от общей численности обучающихся, поступивших на обучение по соответствующей образовательной программе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61241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2471</Words>
  <Application>Microsoft Office PowerPoint</Application>
  <PresentationFormat>Экран (4:3)</PresentationFormat>
  <Paragraphs>325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1_Тема Office</vt:lpstr>
      <vt:lpstr>Подготовка к аккредитационному мониторингу    </vt:lpstr>
      <vt:lpstr>Презентация PowerPoint</vt:lpstr>
      <vt:lpstr> ПОКАЗАТЕЛИ АККРЕДИТАЦИОННОГО МОНИТОРИНГА (ВО) </vt:lpstr>
      <vt:lpstr>АП1    Средний балл ЕГЭ обучающихся, принятых по его результатам на обучение по программам бакалавриата и специалитета </vt:lpstr>
      <vt:lpstr>АП1.1 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vt:lpstr>
      <vt:lpstr>АП1.1 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vt:lpstr>
      <vt:lpstr>АП1.1 Средний балл вступительных испытаний (ЕГЭ и дополнительные вступительные испытания (далее - ДВИ) обучающихся, принятых по их результатам на обучение по программам бакалавриата и специалитета (применяется только для тех образовательных программ высшего образования, правилами приема на которые предусмотрены ДВИ)</vt:lpstr>
      <vt:lpstr>АП2 Наличие электронной информационно-образовательной среды</vt:lpstr>
      <vt:lpstr>АП3  Доля обучающихся, успешно завершивших обучение по образовательной программе высшего образования, от общей численности обучающихся, поступивших на обучение по соответствующей образовательной программе высшего образования</vt:lpstr>
      <vt:lpstr>АП3  Доля обучающихся, успешно завершивших обучение по образовательной программе высшего образования, от общей численности обучающихся, поступивших на обучение по соответствующей образовательной программе высшего образования</vt:lpstr>
      <vt:lpstr>АП4 – Доля обучающихся по договорам о целевом обучении, успешно завершивших обучение по образовательной программе высшего образования, в общей численности обучающихся по договорам о целевом обучении по соответствующей образовательной программе высшего образования</vt:lpstr>
      <vt:lpstr>АП4 – Доля обучающихся по договорам о целевом обучении, успешно завершивших обучение по образовательной программе высшего образования, в общей численности обучающихся по договорам о целевом обучении по соответствующей образовательной программе высшего образования</vt:lpstr>
      <vt:lpstr>АП5 – 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vt:lpstr>
      <vt:lpstr>АП5 – 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vt:lpstr>
      <vt:lpstr>АП6 – 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vt:lpstr>
      <vt:lpstr>АП6 – 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vt:lpstr>
      <vt:lpstr>АП7 Наличие внутренней системы оценки качества образования</vt:lpstr>
      <vt:lpstr>АП8 Доля выпускников, трудоустроившихся в течение календарного года, следующего за годом выпуска, в общей численности выпускников организации высшего образования обучавшихся по образовательным программам высшего образования</vt:lpstr>
      <vt:lpstr>АП8 Доля выпускников, трудоустроившихся в течение календарного года, следующего за годом выпуска, в общей численности выпускников организации высшего образования обучавшихся по образовательным программам высшего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Ильина</dc:creator>
  <cp:lastModifiedBy>Светлана Волкова</cp:lastModifiedBy>
  <cp:revision>470</cp:revision>
  <cp:lastPrinted>2023-09-25T08:31:59Z</cp:lastPrinted>
  <dcterms:created xsi:type="dcterms:W3CDTF">2022-09-01T13:41:09Z</dcterms:created>
  <dcterms:modified xsi:type="dcterms:W3CDTF">2026-01-19T07:32:37Z</dcterms:modified>
</cp:coreProperties>
</file>