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99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961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38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95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04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61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24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55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85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47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6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C9ABE-7E1A-4F21-B110-84E13E06BC0E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08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631504" y="1"/>
            <a:ext cx="8928992" cy="555527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981200" y="181114"/>
            <a:ext cx="8229600" cy="706091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АККРЕДИТАЦИОННОГО МОНИТОРИНГА (СПО)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9F69944B-F768-4A54-8190-2BB4AE782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975923"/>
              </p:ext>
            </p:extLst>
          </p:nvPr>
        </p:nvGraphicFramePr>
        <p:xfrm>
          <a:off x="2021479" y="2364911"/>
          <a:ext cx="8136001" cy="4344312"/>
        </p:xfrm>
        <a:graphic>
          <a:graphicData uri="http://schemas.openxmlformats.org/drawingml/2006/table">
            <a:tbl>
              <a:tblPr firstRow="1" firstCol="1" bandRow="1"/>
              <a:tblGrid>
                <a:gridCol w="3020161">
                  <a:extLst>
                    <a:ext uri="{9D8B030D-6E8A-4147-A177-3AD203B41FA5}">
                      <a16:colId xmlns:a16="http://schemas.microsoft.com/office/drawing/2014/main" xmlns="" val="3301516485"/>
                    </a:ext>
                  </a:extLst>
                </a:gridCol>
                <a:gridCol w="3811156">
                  <a:extLst>
                    <a:ext uri="{9D8B030D-6E8A-4147-A177-3AD203B41FA5}">
                      <a16:colId xmlns:a16="http://schemas.microsoft.com/office/drawing/2014/main" xmlns="" val="2745711925"/>
                    </a:ext>
                  </a:extLst>
                </a:gridCol>
                <a:gridCol w="1304684">
                  <a:extLst>
                    <a:ext uri="{9D8B030D-6E8A-4147-A177-3AD203B41FA5}">
                      <a16:colId xmlns:a16="http://schemas.microsoft.com/office/drawing/2014/main" xmlns="" val="1989186854"/>
                    </a:ext>
                  </a:extLst>
                </a:gridCol>
              </a:tblGrid>
              <a:tr h="3063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показателя 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Критериальное значение показателя 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баллов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4185007"/>
                  </a:ext>
                </a:extLst>
              </a:tr>
              <a:tr h="14915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</a:t>
                      </a: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ЭИОС</a:t>
                      </a:r>
                      <a:r>
                        <a:rPr lang="ru-RU" sz="13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3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8374921"/>
                  </a:ext>
                </a:extLst>
              </a:tr>
              <a:tr h="149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имеется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80406387"/>
                  </a:ext>
                </a:extLst>
              </a:tr>
              <a:tr h="149151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трудоустроившихся выпускников-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51% и более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2735303"/>
                  </a:ext>
                </a:extLst>
              </a:tr>
              <a:tr h="149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31% - 50%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7898775"/>
                  </a:ext>
                </a:extLst>
              </a:tr>
              <a:tr h="157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31%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4501108"/>
                  </a:ext>
                </a:extLst>
              </a:tr>
              <a:tr h="14915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обучающихся в оценочных процедурах (ВПР)-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Принимали участие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471136"/>
                  </a:ext>
                </a:extLst>
              </a:tr>
              <a:tr h="3198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принимали участие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6905413"/>
                  </a:ext>
                </a:extLst>
              </a:tr>
              <a:tr h="20054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Медианный результат предшествующей аттестации в форме ДЭ - АП</a:t>
                      </a:r>
                      <a:r>
                        <a:rPr lang="ru-RU" sz="1300" baseline="-25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Выше или равен медианному значению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9264834"/>
                  </a:ext>
                </a:extLst>
              </a:tr>
              <a:tr h="268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Меньше медианного значения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9760243"/>
                  </a:ext>
                </a:extLst>
              </a:tr>
              <a:tr h="14915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специалистов-практиков- 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25% и более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8548069"/>
                  </a:ext>
                </a:extLst>
              </a:tr>
              <a:tr h="1599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25%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84194468"/>
                  </a:ext>
                </a:extLst>
              </a:tr>
              <a:tr h="149151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ППС, имеющих первую или высшую квалификационные категории</a:t>
                      </a: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3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ученую</a:t>
                      </a:r>
                      <a:r>
                        <a:rPr lang="ru-RU" sz="1300" baseline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степень 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(или) звание 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Более или равна 25%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7267148"/>
                  </a:ext>
                </a:extLst>
              </a:tr>
              <a:tr h="149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10 - 24%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7282974"/>
                  </a:ext>
                </a:extLst>
              </a:tr>
              <a:tr h="330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10%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5639268"/>
                  </a:ext>
                </a:extLst>
              </a:tr>
              <a:tr h="14915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внутренней системы оценки качества образования 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имеется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7698112"/>
                  </a:ext>
                </a:extLst>
              </a:tr>
              <a:tr h="4415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имеется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7601" marR="6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6875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CBDE8E4-5640-4855-AEE8-6C6D5D7AC942}"/>
              </a:ext>
            </a:extLst>
          </p:cNvPr>
          <p:cNvSpPr txBox="1"/>
          <p:nvPr/>
        </p:nvSpPr>
        <p:spPr>
          <a:xfrm>
            <a:off x="2021479" y="980729"/>
            <a:ext cx="8136000" cy="1200329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Пороговое значение итогового балла для прохождения аккредитационного мониторинга </a:t>
            </a:r>
          </a:p>
          <a:p>
            <a:r>
              <a:rPr lang="ru-RU" b="1" dirty="0">
                <a:solidFill>
                  <a:srgbClr val="002060"/>
                </a:solidFill>
              </a:rPr>
              <a:t>при отсутствии ДЭ  - </a:t>
            </a:r>
            <a:r>
              <a:rPr lang="ru-RU" b="1" dirty="0">
                <a:solidFill>
                  <a:srgbClr val="FF0000"/>
                </a:solidFill>
              </a:rPr>
              <a:t>35</a:t>
            </a:r>
          </a:p>
          <a:p>
            <a:r>
              <a:rPr lang="ru-RU" b="1" dirty="0">
                <a:solidFill>
                  <a:srgbClr val="002060"/>
                </a:solidFill>
              </a:rPr>
              <a:t>при наличии ДЭ - </a:t>
            </a:r>
            <a:r>
              <a:rPr lang="ru-RU" b="1" dirty="0">
                <a:solidFill>
                  <a:srgbClr val="FF0000"/>
                </a:solidFill>
              </a:rPr>
              <a:t>40 </a:t>
            </a:r>
          </a:p>
        </p:txBody>
      </p:sp>
    </p:spTree>
    <p:extLst>
      <p:ext uri="{BB962C8B-B14F-4D97-AF65-F5344CB8AC3E}">
        <p14:creationId xmlns:p14="http://schemas.microsoft.com/office/powerpoint/2010/main" val="10726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Широкоэкранный</PresentationFormat>
  <Paragraphs>46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ПОКАЗАТЕЛИ АККРЕДИТАЦИОННОГО МОНИТОРИНГА (СПО)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Ледовская</dc:creator>
  <cp:lastModifiedBy>Ольга Ледовская</cp:lastModifiedBy>
  <cp:revision>5</cp:revision>
  <dcterms:created xsi:type="dcterms:W3CDTF">2023-09-20T14:03:26Z</dcterms:created>
  <dcterms:modified xsi:type="dcterms:W3CDTF">2023-09-21T08:33:25Z</dcterms:modified>
</cp:coreProperties>
</file>