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99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961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38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951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04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61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24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55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85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7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6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C9ABE-7E1A-4F21-B110-84E13E06BC0E}" type="datetimeFigureOut">
              <a:rPr lang="ru-RU" smtClean="0"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B3441-9052-4A47-A68A-E41E6F620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08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631504" y="1"/>
            <a:ext cx="8928992" cy="555527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981200" y="-16103"/>
            <a:ext cx="8229600" cy="706091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 АККРЕДИТАЦИОННОГО МОНИТОРИНГА (ВО)</a:t>
            </a:r>
            <a:b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D04D91C9-7923-468D-A702-15ECA1C996A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1289" y="1488601"/>
          <a:ext cx="8352927" cy="534205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154878">
                  <a:extLst>
                    <a:ext uri="{9D8B030D-6E8A-4147-A177-3AD203B41FA5}">
                      <a16:colId xmlns:a16="http://schemas.microsoft.com/office/drawing/2014/main" xmlns="" val="147386110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899394358"/>
                    </a:ext>
                  </a:extLst>
                </a:gridCol>
                <a:gridCol w="1245721">
                  <a:extLst>
                    <a:ext uri="{9D8B030D-6E8A-4147-A177-3AD203B41FA5}">
                      <a16:colId xmlns:a16="http://schemas.microsoft.com/office/drawing/2014/main" xmlns="" val="62237987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 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Критериальное значение показателя 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баллов</a:t>
                      </a:r>
                    </a:p>
                  </a:txBody>
                  <a:tcPr marL="63019" marR="63019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9736718"/>
                  </a:ext>
                </a:extLst>
              </a:tr>
              <a:tr h="2100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 ЕГЭ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 применяется для магистратуры)</a:t>
                      </a: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баллов и более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796678878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60 до 65 баллов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1664292802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60 баллов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53490174"/>
                  </a:ext>
                </a:extLst>
              </a:tr>
              <a:tr h="2100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 вступительных испытаний (ЕГЭ и ДВИ)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 применяется для магистратуры)</a:t>
                      </a: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баллов и более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411589417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60 до 65 баллов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134647240"/>
                  </a:ext>
                </a:extLst>
              </a:tr>
              <a:tr h="2256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60 баллов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1628797290"/>
                  </a:ext>
                </a:extLst>
              </a:tr>
              <a:tr h="21006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ЭИОС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338306285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284128135"/>
                  </a:ext>
                </a:extLst>
              </a:tr>
              <a:tr h="2100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успешно завершивших обучение обучающихся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70% и более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4085145697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50% до 69%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2094725487"/>
                  </a:ext>
                </a:extLst>
              </a:tr>
              <a:tr h="2256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50%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1494248629"/>
                  </a:ext>
                </a:extLst>
              </a:tr>
              <a:tr h="2100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</a:t>
                      </a:r>
                      <a:r>
                        <a:rPr lang="ru-RU" sz="13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целевиков</a:t>
                      </a: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 и более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690865203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30% до 49%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917930164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30%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112141533"/>
                  </a:ext>
                </a:extLst>
              </a:tr>
              <a:tr h="21006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остепененных НПР 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ФГОС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418413983"/>
                  </a:ext>
                </a:extLst>
              </a:tr>
              <a:tr h="215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соответствует ФГОС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2607709769"/>
                  </a:ext>
                </a:extLst>
              </a:tr>
              <a:tr h="21006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специалистов-практиков- АП</a:t>
                      </a:r>
                      <a:r>
                        <a:rPr lang="ru-RU" sz="13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соответствует ФГОС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815471641"/>
                  </a:ext>
                </a:extLst>
              </a:tr>
              <a:tr h="220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соответствует ФГОС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891157222"/>
                  </a:ext>
                </a:extLst>
              </a:tr>
              <a:tr h="210064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внутренней системы оценки качества образования - АП</a:t>
                      </a:r>
                      <a:r>
                        <a:rPr lang="ru-RU" sz="1300" baseline="-25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имеется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2278733375"/>
                  </a:ext>
                </a:extLst>
              </a:tr>
              <a:tr h="2639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имеется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921198471"/>
                  </a:ext>
                </a:extLst>
              </a:tr>
              <a:tr h="2100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трудоустроившихся выпускников- АП</a:t>
                      </a:r>
                      <a:r>
                        <a:rPr lang="ru-RU" sz="13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i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(не применяется для магистратуры)</a:t>
                      </a: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 и более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1520755255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50% до 75%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3557390723"/>
                  </a:ext>
                </a:extLst>
              </a:tr>
              <a:tr h="210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менее 50%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19" marR="63019" marT="0" marB="0"/>
                </a:tc>
                <a:extLst>
                  <a:ext uri="{0D108BD9-81ED-4DB2-BD59-A6C34878D82A}">
                    <a16:rowId xmlns:a16="http://schemas.microsoft.com/office/drawing/2014/main" xmlns="" val="531102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0679DC4-BE82-445F-B1F9-463AEC1D7875}"/>
              </a:ext>
            </a:extLst>
          </p:cNvPr>
          <p:cNvSpPr txBox="1"/>
          <p:nvPr/>
        </p:nvSpPr>
        <p:spPr>
          <a:xfrm>
            <a:off x="2001288" y="689989"/>
            <a:ext cx="8333036" cy="830997"/>
          </a:xfrm>
          <a:prstGeom prst="rect">
            <a:avLst/>
          </a:prstGeom>
          <a:noFill/>
          <a:ln>
            <a:solidFill>
              <a:schemeClr val="tx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Пороговое значение итогового балла для прохождения аккредитационного мониторинга </a:t>
            </a:r>
          </a:p>
          <a:p>
            <a:r>
              <a:rPr lang="ru-RU" sz="1600" b="1" dirty="0">
                <a:solidFill>
                  <a:srgbClr val="FF0000"/>
                </a:solidFill>
              </a:rPr>
              <a:t>70</a:t>
            </a:r>
            <a:r>
              <a:rPr lang="ru-RU" sz="1600" b="1" dirty="0">
                <a:solidFill>
                  <a:srgbClr val="002060"/>
                </a:solidFill>
              </a:rPr>
              <a:t> для бакалавриата и специалитета</a:t>
            </a:r>
          </a:p>
          <a:p>
            <a:r>
              <a:rPr lang="ru-RU" sz="1600" b="1" dirty="0">
                <a:solidFill>
                  <a:srgbClr val="FF0000"/>
                </a:solidFill>
              </a:rPr>
              <a:t>60</a:t>
            </a:r>
            <a:r>
              <a:rPr lang="ru-RU" sz="1600" b="1" dirty="0">
                <a:solidFill>
                  <a:srgbClr val="002060"/>
                </a:solidFill>
              </a:rPr>
              <a:t> для магистратуры</a:t>
            </a: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466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Широкоэкранный</PresentationFormat>
  <Paragraphs>66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ПОКАЗАТЕЛИ АККРЕДИТАЦИОННОГО МОНИТОРИНГА (ВО)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Ледовская</dc:creator>
  <cp:lastModifiedBy>Ольга Ледовская</cp:lastModifiedBy>
  <cp:revision>3</cp:revision>
  <dcterms:created xsi:type="dcterms:W3CDTF">2023-09-20T14:03:26Z</dcterms:created>
  <dcterms:modified xsi:type="dcterms:W3CDTF">2023-09-20T14:05:18Z</dcterms:modified>
</cp:coreProperties>
</file>